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5"/>
  </p:notesMasterIdLst>
  <p:sldIdLst>
    <p:sldId id="256" r:id="rId2"/>
    <p:sldId id="265" r:id="rId3"/>
    <p:sldId id="261" r:id="rId4"/>
    <p:sldId id="257" r:id="rId5"/>
    <p:sldId id="268" r:id="rId6"/>
    <p:sldId id="269" r:id="rId7"/>
    <p:sldId id="270" r:id="rId8"/>
    <p:sldId id="373" r:id="rId9"/>
    <p:sldId id="378" r:id="rId10"/>
    <p:sldId id="379" r:id="rId11"/>
    <p:sldId id="380" r:id="rId12"/>
    <p:sldId id="381" r:id="rId13"/>
    <p:sldId id="3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 Zafrani" initials="MZ" lastIdx="1" clrIdx="0">
    <p:extLst>
      <p:ext uri="{19B8F6BF-5375-455C-9EA6-DF929625EA0E}">
        <p15:presenceInfo xmlns:p15="http://schemas.microsoft.com/office/powerpoint/2012/main" userId="S::max.zafrani@epc.space::f503f0d8-aeb0-4615-8aef-200f298da3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12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86485-61CC-460C-A9E9-CB366F915C5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52CC0-6F09-4092-8322-3B10D1F02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6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mailto:max.zafrani@epc.space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9ED2D5-5B61-48B5-B443-AA64526966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A7471E2-AE86-4077-BBFD-97E139F21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5858"/>
            <a:ext cx="9144000" cy="86699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B432FFB-2E83-4EEE-85AE-B3259CEC4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114" y="172639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088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1474E0-42CD-4B5A-9FA2-CD5EF4DFC913}"/>
              </a:ext>
            </a:extLst>
          </p:cNvPr>
          <p:cNvSpPr txBox="1"/>
          <p:nvPr userDrawn="1"/>
        </p:nvSpPr>
        <p:spPr>
          <a:xfrm>
            <a:off x="3689663" y="6581001"/>
            <a:ext cx="4812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2024 EPC SPACE LLC– Confidential and Proprietary Information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D51665-7242-47E5-BC92-7017A4ACD7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75619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264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1474E0-42CD-4B5A-9FA2-CD5EF4DFC913}"/>
              </a:ext>
            </a:extLst>
          </p:cNvPr>
          <p:cNvSpPr txBox="1"/>
          <p:nvPr userDrawn="1"/>
        </p:nvSpPr>
        <p:spPr>
          <a:xfrm>
            <a:off x="3689663" y="6581001"/>
            <a:ext cx="4812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2024 EPC SPACE LLC– Confidential and Proprietary Information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D51665-7242-47E5-BC92-7017A4ACD7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75619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C79F673-D692-44AD-B84C-AE99C5BB1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5F36CDA-7C67-4147-86D1-677A7B57D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BA13FB3-083C-4054-AF48-24652E79D6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5DFB6B7-1C7D-487B-8A2B-201F854117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62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1474E0-42CD-4B5A-9FA2-CD5EF4DFC913}"/>
              </a:ext>
            </a:extLst>
          </p:cNvPr>
          <p:cNvSpPr txBox="1"/>
          <p:nvPr userDrawn="1"/>
        </p:nvSpPr>
        <p:spPr>
          <a:xfrm>
            <a:off x="3689663" y="6581001"/>
            <a:ext cx="4812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© 2024 EPC SPACE LLC– Confidential and Proprietary Information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A5BA84-F7E8-472F-B683-52836FB78C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2866D9-81B2-4206-AB98-B86A12A622D5}"/>
              </a:ext>
            </a:extLst>
          </p:cNvPr>
          <p:cNvSpPr txBox="1"/>
          <p:nvPr userDrawn="1"/>
        </p:nvSpPr>
        <p:spPr>
          <a:xfrm>
            <a:off x="3943663" y="6581001"/>
            <a:ext cx="4812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© 2024 EPC SPACE LLC– Confidential and Proprietary Information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E61DB8-8FB3-4200-A344-86C473A2A5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92244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50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1474E0-42CD-4B5A-9FA2-CD5EF4DFC913}"/>
              </a:ext>
            </a:extLst>
          </p:cNvPr>
          <p:cNvSpPr txBox="1"/>
          <p:nvPr userDrawn="1"/>
        </p:nvSpPr>
        <p:spPr>
          <a:xfrm>
            <a:off x="3689663" y="6581001"/>
            <a:ext cx="4812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© 2024 EPC SPACE LLC– Confidential and Proprietary Information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A5BA84-F7E8-472F-B683-52836FB78C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2866D9-81B2-4206-AB98-B86A12A622D5}"/>
              </a:ext>
            </a:extLst>
          </p:cNvPr>
          <p:cNvSpPr txBox="1"/>
          <p:nvPr userDrawn="1"/>
        </p:nvSpPr>
        <p:spPr>
          <a:xfrm>
            <a:off x="3943663" y="6581001"/>
            <a:ext cx="4812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© 2024 EPC SPACE LLC– Confidential and Proprietary Information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E61DB8-8FB3-4200-A344-86C473A2A5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92244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3CA941-35C4-4A85-9AB6-A5B5DC199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72533C7-FF40-4142-9D36-4717556F7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87543AF-F010-44EA-BE19-E9E247F529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D7435A2-61E3-4F64-B735-171042FD0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214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nature, blue, sky, water&#10;&#10;Description automatically generated">
            <a:extLst>
              <a:ext uri="{FF2B5EF4-FFF2-40B4-BE49-F238E27FC236}">
                <a16:creationId xmlns:a16="http://schemas.microsoft.com/office/drawing/2014/main" id="{A143E2E1-DA84-2E4A-B55A-4006D4C0F2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34307B-7E9E-4FA0-A0CE-AE4E87FBEB4F}"/>
              </a:ext>
            </a:extLst>
          </p:cNvPr>
          <p:cNvSpPr txBox="1"/>
          <p:nvPr userDrawn="1"/>
        </p:nvSpPr>
        <p:spPr>
          <a:xfrm>
            <a:off x="4010891" y="2505670"/>
            <a:ext cx="3452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Thank You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B3D4A-90BB-4839-97A6-0A2E95E08F13}"/>
              </a:ext>
            </a:extLst>
          </p:cNvPr>
          <p:cNvSpPr txBox="1"/>
          <p:nvPr userDrawn="1"/>
        </p:nvSpPr>
        <p:spPr>
          <a:xfrm>
            <a:off x="9792393" y="5845184"/>
            <a:ext cx="20269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Max Zafrani</a:t>
            </a:r>
          </a:p>
          <a:p>
            <a:r>
              <a:rPr lang="en-US" sz="15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max.zafrani@epc.space</a:t>
            </a:r>
            <a:endParaRPr lang="en-US" sz="1500" dirty="0">
              <a:solidFill>
                <a:schemeClr val="bg1"/>
              </a:solidFill>
            </a:endParaRPr>
          </a:p>
          <a:p>
            <a:r>
              <a:rPr lang="en-US" sz="1500" dirty="0">
                <a:solidFill>
                  <a:schemeClr val="bg1"/>
                </a:solidFill>
              </a:rPr>
              <a:t>781-710-1520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63AA42-692D-496A-A808-6FBE68FBDA23}"/>
              </a:ext>
            </a:extLst>
          </p:cNvPr>
          <p:cNvSpPr txBox="1"/>
          <p:nvPr userDrawn="1"/>
        </p:nvSpPr>
        <p:spPr>
          <a:xfrm>
            <a:off x="233630" y="5675907"/>
            <a:ext cx="22841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EPC SPACE LLC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200 Bulfinch Drive. Suite 160</a:t>
            </a:r>
          </a:p>
          <a:p>
            <a:r>
              <a:rPr lang="en-US" sz="1400" dirty="0">
                <a:solidFill>
                  <a:schemeClr val="bg1"/>
                </a:solidFill>
              </a:rPr>
              <a:t>Andover, Ma 01810  USA</a:t>
            </a:r>
          </a:p>
          <a:p>
            <a:r>
              <a:rPr lang="en-US" sz="1400" dirty="0">
                <a:solidFill>
                  <a:schemeClr val="bg1"/>
                </a:solidFill>
              </a:rPr>
              <a:t>EPC.SPACE</a:t>
            </a:r>
          </a:p>
        </p:txBody>
      </p:sp>
    </p:spTree>
    <p:extLst>
      <p:ext uri="{BB962C8B-B14F-4D97-AF65-F5344CB8AC3E}">
        <p14:creationId xmlns:p14="http://schemas.microsoft.com/office/powerpoint/2010/main" val="111333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2CE035-55A2-493F-8D9C-8DD89E8C6C5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46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6941F4-EE6A-0243-9954-A988F3A89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61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7CA05-E293-6D4F-9153-AF706238A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0668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E0464-4D62-104F-8A7B-F404C1390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117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0" r:id="rId4"/>
    <p:sldLayoutId id="2147483667" r:id="rId5"/>
    <p:sldLayoutId id="2147483653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7CEA-61EF-4962-96C1-3480D85D7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70088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n-lt"/>
              </a:rPr>
              <a:t>FBG20N18BSH</a:t>
            </a:r>
            <a:br>
              <a:rPr lang="en-US" dirty="0">
                <a:solidFill>
                  <a:schemeClr val="bg1"/>
                </a:solidFill>
                <a:latin typeface="+mn-lt"/>
              </a:rPr>
            </a:br>
            <a:r>
              <a:rPr lang="en-US" dirty="0">
                <a:solidFill>
                  <a:schemeClr val="bg1"/>
                </a:solidFill>
                <a:latin typeface="+mn-lt"/>
              </a:rPr>
              <a:t>Reliability Data</a:t>
            </a:r>
            <a:br>
              <a:rPr lang="en-US" dirty="0">
                <a:solidFill>
                  <a:schemeClr val="bg1"/>
                </a:solidFill>
                <a:latin typeface="+mn-lt"/>
              </a:rPr>
            </a:b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FCB791-1D17-42F8-88F8-D18A2639477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67468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5/1/24</a:t>
            </a:r>
          </a:p>
        </p:txBody>
      </p:sp>
    </p:spTree>
    <p:extLst>
      <p:ext uri="{BB962C8B-B14F-4D97-AF65-F5344CB8AC3E}">
        <p14:creationId xmlns:p14="http://schemas.microsoft.com/office/powerpoint/2010/main" val="432052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E0CE0-4C6B-4B63-B7DC-A989A9262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5E8263-9B62-4EB3-9C76-AF176FFBC6EF}"/>
              </a:ext>
            </a:extLst>
          </p:cNvPr>
          <p:cNvSpPr>
            <a:spLocks noGrp="1"/>
          </p:cNvSpPr>
          <p:nvPr/>
        </p:nvSpPr>
        <p:spPr>
          <a:xfrm>
            <a:off x="264351" y="280184"/>
            <a:ext cx="11029616" cy="474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FBG20N18 HTGB LIFE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91F3FB4D-086E-451D-A788-0B1481791935}"/>
              </a:ext>
            </a:extLst>
          </p:cNvPr>
          <p:cNvSpPr>
            <a:spLocks noGrp="1"/>
          </p:cNvSpPr>
          <p:nvPr/>
        </p:nvSpPr>
        <p:spPr>
          <a:xfrm>
            <a:off x="10567537" y="4999281"/>
            <a:ext cx="1052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3201A-BE20-49F5-8C3A-1E5159CD92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63" y="956858"/>
            <a:ext cx="4041998" cy="2469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64A8C3-2273-471D-B387-A75A739F3C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2331" y="3425952"/>
            <a:ext cx="4029805" cy="2475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BC33C3-8F4E-4D29-B044-2E5D44086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1861" y="962956"/>
            <a:ext cx="4041998" cy="24690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4F0D7F-0C76-4C55-96CC-F31D2D9109B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1861" y="3428911"/>
            <a:ext cx="4041998" cy="24690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F4FEEB-5A9D-485B-820D-0F1BE7190AB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0139" y="959817"/>
            <a:ext cx="4029805" cy="2469094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41015954-B139-40E2-B08E-56240436A5EC}"/>
              </a:ext>
            </a:extLst>
          </p:cNvPr>
          <p:cNvSpPr txBox="1"/>
          <p:nvPr/>
        </p:nvSpPr>
        <p:spPr>
          <a:xfrm>
            <a:off x="439005" y="397176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IGSSF tested at 5V</a:t>
            </a:r>
          </a:p>
        </p:txBody>
      </p:sp>
    </p:spTree>
    <p:extLst>
      <p:ext uri="{BB962C8B-B14F-4D97-AF65-F5344CB8AC3E}">
        <p14:creationId xmlns:p14="http://schemas.microsoft.com/office/powerpoint/2010/main" val="661883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E0CE0-4C6B-4B63-B7DC-A989A9262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5E8263-9B62-4EB3-9C76-AF176FFBC6EF}"/>
              </a:ext>
            </a:extLst>
          </p:cNvPr>
          <p:cNvSpPr>
            <a:spLocks noGrp="1"/>
          </p:cNvSpPr>
          <p:nvPr/>
        </p:nvSpPr>
        <p:spPr>
          <a:xfrm>
            <a:off x="264351" y="280184"/>
            <a:ext cx="11029616" cy="474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FBG20N18 HTGB LIFE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91F3FB4D-086E-451D-A788-0B1481791935}"/>
              </a:ext>
            </a:extLst>
          </p:cNvPr>
          <p:cNvSpPr>
            <a:spLocks noGrp="1"/>
          </p:cNvSpPr>
          <p:nvPr/>
        </p:nvSpPr>
        <p:spPr>
          <a:xfrm>
            <a:off x="10559824" y="5008425"/>
            <a:ext cx="1052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19ECE-F2C8-49C0-ABB3-C26D6B42EE7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68" y="947713"/>
            <a:ext cx="4035902" cy="2481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FCA179-B4A2-42BF-AF94-528729D072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621" y="3429001"/>
            <a:ext cx="4029805" cy="2481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DA451C-7542-41F4-9EB6-BB7FDB2AF95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281" y="959907"/>
            <a:ext cx="4035902" cy="2462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72F6CF-7ABE-412E-A388-6B617B6E4F7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0233" y="3422904"/>
            <a:ext cx="4041998" cy="2487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07A899-9DBD-4906-B0FF-BFD63B39209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0428" y="947714"/>
            <a:ext cx="4029805" cy="2481287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A49A40F4-36B5-4132-BE74-0F863A72B12C}"/>
              </a:ext>
            </a:extLst>
          </p:cNvPr>
          <p:cNvSpPr txBox="1"/>
          <p:nvPr/>
        </p:nvSpPr>
        <p:spPr>
          <a:xfrm>
            <a:off x="431292" y="3980904"/>
            <a:ext cx="197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IGSSR tested at -4V</a:t>
            </a:r>
          </a:p>
        </p:txBody>
      </p:sp>
    </p:spTree>
    <p:extLst>
      <p:ext uri="{BB962C8B-B14F-4D97-AF65-F5344CB8AC3E}">
        <p14:creationId xmlns:p14="http://schemas.microsoft.com/office/powerpoint/2010/main" val="2961785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E0CE0-4C6B-4B63-B7DC-A989A9262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5E8263-9B62-4EB3-9C76-AF176FFBC6EF}"/>
              </a:ext>
            </a:extLst>
          </p:cNvPr>
          <p:cNvSpPr>
            <a:spLocks noGrp="1"/>
          </p:cNvSpPr>
          <p:nvPr/>
        </p:nvSpPr>
        <p:spPr>
          <a:xfrm>
            <a:off x="264351" y="280184"/>
            <a:ext cx="11029616" cy="474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FBG20N18 HTGB LIFE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/>
        </p:nvSpPr>
        <p:spPr>
          <a:xfrm>
            <a:off x="10547416" y="5013009"/>
            <a:ext cx="1052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441498-6B3B-4DAF-9315-E03B029E8B2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51" y="959906"/>
            <a:ext cx="4041998" cy="2469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979A4-F133-43BC-8A2E-663463F0112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951" y="3429000"/>
            <a:ext cx="4041998" cy="2469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F00BB2-C3AC-4885-9739-02624B1C626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6282" y="964491"/>
            <a:ext cx="4035902" cy="2481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A417E8-3CBA-4FD0-8F17-6FBDCFA06B5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6282" y="3429000"/>
            <a:ext cx="4041998" cy="24690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15A100-8AC2-4E59-9136-B5BFF9D2135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7855" y="959906"/>
            <a:ext cx="4041998" cy="2469094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BBA3C2F-4B63-46A9-A0BE-3E499697DD75}"/>
              </a:ext>
            </a:extLst>
          </p:cNvPr>
          <p:cNvSpPr txBox="1"/>
          <p:nvPr/>
        </p:nvSpPr>
        <p:spPr>
          <a:xfrm>
            <a:off x="501180" y="4170154"/>
            <a:ext cx="2406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RDSON at 18A VGS@5V</a:t>
            </a:r>
          </a:p>
        </p:txBody>
      </p:sp>
    </p:spTree>
    <p:extLst>
      <p:ext uri="{BB962C8B-B14F-4D97-AF65-F5344CB8AC3E}">
        <p14:creationId xmlns:p14="http://schemas.microsoft.com/office/powerpoint/2010/main" val="1821366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E0CE0-4C6B-4B63-B7DC-A989A9262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5E8263-9B62-4EB3-9C76-AF176FFBC6EF}"/>
              </a:ext>
            </a:extLst>
          </p:cNvPr>
          <p:cNvSpPr>
            <a:spLocks noGrp="1"/>
          </p:cNvSpPr>
          <p:nvPr/>
        </p:nvSpPr>
        <p:spPr>
          <a:xfrm>
            <a:off x="264351" y="280184"/>
            <a:ext cx="11029616" cy="474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FBG20N18 HTGB LIFE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/>
        </p:nvSpPr>
        <p:spPr>
          <a:xfrm>
            <a:off x="10525297" y="5187124"/>
            <a:ext cx="1052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24DA0-E6BC-4919-BD81-D12B38D8214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16512"/>
            <a:ext cx="4041998" cy="2481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F2D23-D3A8-4BB3-9F51-9F33430BE1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142" y="3616088"/>
            <a:ext cx="4023709" cy="2493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15969-996A-4435-AF46-F3458C65B6B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4954" y="3616088"/>
            <a:ext cx="4023709" cy="2493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C638E4-E26D-4578-A0A6-167A42E8892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4954" y="1128704"/>
            <a:ext cx="4023709" cy="2487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4C67F0-64CC-4586-A834-8CC9FBE516E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142" y="1128704"/>
            <a:ext cx="4023709" cy="2487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462DAC-6D8B-40E0-A99B-0FD514F8EE8E}"/>
              </a:ext>
            </a:extLst>
          </p:cNvPr>
          <p:cNvSpPr txBox="1"/>
          <p:nvPr/>
        </p:nvSpPr>
        <p:spPr>
          <a:xfrm>
            <a:off x="479061" y="4344269"/>
            <a:ext cx="147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Vgsth</a:t>
            </a:r>
            <a:r>
              <a:rPr lang="en-US" dirty="0"/>
              <a:t> at 3mA</a:t>
            </a:r>
          </a:p>
        </p:txBody>
      </p:sp>
    </p:spTree>
    <p:extLst>
      <p:ext uri="{BB962C8B-B14F-4D97-AF65-F5344CB8AC3E}">
        <p14:creationId xmlns:p14="http://schemas.microsoft.com/office/powerpoint/2010/main" val="466516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F6854-4236-421B-A224-C7BFE3E204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B58FF-FD1F-4BBD-8F09-A29F6DF535A9}"/>
              </a:ext>
            </a:extLst>
          </p:cNvPr>
          <p:cNvSpPr txBox="1"/>
          <p:nvPr/>
        </p:nvSpPr>
        <p:spPr>
          <a:xfrm>
            <a:off x="0" y="96253"/>
            <a:ext cx="6607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FBG20N18BSH  Switching Life Test 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37621B-0E71-4D7C-9EA1-B00862D9EFF4}"/>
              </a:ext>
            </a:extLst>
          </p:cNvPr>
          <p:cNvSpPr>
            <a:spLocks noGrp="1"/>
          </p:cNvSpPr>
          <p:nvPr/>
        </p:nvSpPr>
        <p:spPr>
          <a:xfrm>
            <a:off x="323850" y="1176339"/>
            <a:ext cx="11029950" cy="2976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Tested variations of VDS voltage, IDS current and Switching Frequency in a high side buck converter over a 2000 hours time and across 3 wafer lots.</a:t>
            </a:r>
          </a:p>
          <a:p>
            <a:pPr lvl="1"/>
            <a:r>
              <a:rPr lang="en-US" sz="2000" dirty="0"/>
              <a:t>VDS tested :  140V and 170V (Nominal) measured at Power supply and does not include any overshoot occurring at the DUT due to the buck circuit performance.</a:t>
            </a:r>
          </a:p>
          <a:p>
            <a:pPr lvl="1"/>
            <a:r>
              <a:rPr lang="en-US" sz="2000" dirty="0" err="1"/>
              <a:t>Iout</a:t>
            </a:r>
            <a:r>
              <a:rPr lang="en-US" sz="2000" dirty="0"/>
              <a:t> tested : 1A, 4A</a:t>
            </a:r>
          </a:p>
          <a:p>
            <a:pPr lvl="1"/>
            <a:r>
              <a:rPr lang="en-US" sz="2400" dirty="0"/>
              <a:t>Parts tested with full parametric test at interim steps 48,hrs, 120hrs, 260hrs, 500hrs, 1000hrs, 2000hrs</a:t>
            </a:r>
          </a:p>
          <a:p>
            <a:pPr lvl="1"/>
            <a:r>
              <a:rPr lang="en-US" sz="2400" dirty="0"/>
              <a:t>No failures have been observed thru 2000hrs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4107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E0CE0-4C6B-4B63-B7DC-A989A9262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59A61E-F069-4128-8E06-F2E9D4ABA91D}"/>
              </a:ext>
            </a:extLst>
          </p:cNvPr>
          <p:cNvSpPr txBox="1"/>
          <p:nvPr/>
        </p:nvSpPr>
        <p:spPr>
          <a:xfrm>
            <a:off x="0" y="96253"/>
            <a:ext cx="4336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FBG20N30BSH Circuit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9C4D3-6FCD-4348-ABA8-27B3E4612DFF}"/>
              </a:ext>
            </a:extLst>
          </p:cNvPr>
          <p:cNvSpPr txBox="1"/>
          <p:nvPr/>
        </p:nvSpPr>
        <p:spPr>
          <a:xfrm>
            <a:off x="495300" y="933995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circuit was not optimized for efficiency but rather to demonstrate the stability of device and Rdson.  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D94D51-AA21-4E75-A6AE-CA779E2C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325735"/>
            <a:ext cx="4141282" cy="25034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535111-BCA3-4115-B6E3-C98D19955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1" y="4912610"/>
            <a:ext cx="4141282" cy="16399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590162-D101-4768-AEE4-DA27C2F0F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133" y="2325735"/>
            <a:ext cx="5861664" cy="32573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DFA7EF-713B-4BFF-AF6D-6ADB62B95C6D}"/>
              </a:ext>
            </a:extLst>
          </p:cNvPr>
          <p:cNvSpPr txBox="1"/>
          <p:nvPr/>
        </p:nvSpPr>
        <p:spPr>
          <a:xfrm>
            <a:off x="10249513" y="3790064"/>
            <a:ext cx="7954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FBG20N18</a:t>
            </a:r>
          </a:p>
          <a:p>
            <a:pPr algn="ctr"/>
            <a:r>
              <a:rPr lang="en-US" sz="1100" dirty="0"/>
              <a:t>Or</a:t>
            </a:r>
          </a:p>
          <a:p>
            <a:pPr algn="ctr"/>
            <a:r>
              <a:rPr lang="en-US" sz="1100" dirty="0"/>
              <a:t>FBG10N30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FC690-2DA4-43C4-9199-42B7B01D4D79}"/>
              </a:ext>
            </a:extLst>
          </p:cNvPr>
          <p:cNvSpPr txBox="1"/>
          <p:nvPr/>
        </p:nvSpPr>
        <p:spPr>
          <a:xfrm>
            <a:off x="6380492" y="5732593"/>
            <a:ext cx="413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Simplified High Side Buck converter circuit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A85393-B017-4537-A5D6-8DEF114B1D91}"/>
              </a:ext>
            </a:extLst>
          </p:cNvPr>
          <p:cNvCxnSpPr>
            <a:cxnSpLocks/>
          </p:cNvCxnSpPr>
          <p:nvPr/>
        </p:nvCxnSpPr>
        <p:spPr>
          <a:xfrm flipH="1">
            <a:off x="2404478" y="2325735"/>
            <a:ext cx="2519947" cy="1244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B1EA3D9-D4A8-4026-9384-542FD3E02803}"/>
              </a:ext>
            </a:extLst>
          </p:cNvPr>
          <p:cNvSpPr txBox="1"/>
          <p:nvPr/>
        </p:nvSpPr>
        <p:spPr>
          <a:xfrm>
            <a:off x="4847135" y="2045364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FBG20N18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DC2034-AFF5-44E1-A882-70D3B46F2211}"/>
              </a:ext>
            </a:extLst>
          </p:cNvPr>
          <p:cNvCxnSpPr>
            <a:cxnSpLocks/>
          </p:cNvCxnSpPr>
          <p:nvPr/>
        </p:nvCxnSpPr>
        <p:spPr>
          <a:xfrm>
            <a:off x="1411244" y="2242299"/>
            <a:ext cx="402685" cy="13811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35F0099-0E5C-4E86-A216-9F5180C9A5BB}"/>
              </a:ext>
            </a:extLst>
          </p:cNvPr>
          <p:cNvSpPr txBox="1"/>
          <p:nvPr/>
        </p:nvSpPr>
        <p:spPr>
          <a:xfrm>
            <a:off x="701634" y="1942224"/>
            <a:ext cx="152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GAM01 Driver</a:t>
            </a:r>
          </a:p>
        </p:txBody>
      </p:sp>
    </p:spTree>
    <p:extLst>
      <p:ext uri="{BB962C8B-B14F-4D97-AF65-F5344CB8AC3E}">
        <p14:creationId xmlns:p14="http://schemas.microsoft.com/office/powerpoint/2010/main" val="761227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F6854-4236-421B-A224-C7BFE3E204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3928F8-6CBF-494E-9657-2CAA9A2B8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78" y="872404"/>
            <a:ext cx="4538945" cy="2870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556EAD-5228-4A5C-9EA3-92987D4D4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77" y="3836207"/>
            <a:ext cx="4538944" cy="27702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D474B3-D0E4-462B-9949-BCDAAE45DE7D}"/>
              </a:ext>
            </a:extLst>
          </p:cNvPr>
          <p:cNvSpPr txBox="1"/>
          <p:nvPr/>
        </p:nvSpPr>
        <p:spPr>
          <a:xfrm>
            <a:off x="81173" y="132610"/>
            <a:ext cx="7750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EFFICIENCY  at 100kHz  VDS=140V-170V   Io=1A - 4A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F60C10-F288-4DB1-91C3-AFDBC5613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457" y="872404"/>
            <a:ext cx="4284550" cy="28704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276628-94E5-4856-A123-A5AAFBE0E94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527" y="3873864"/>
            <a:ext cx="4284550" cy="275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61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F6854-4236-421B-A224-C7BFE3E204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0FC53-2A2C-4FA6-934F-597139E6A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62" y="891455"/>
            <a:ext cx="4458213" cy="28704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09F049-D4C8-4FBA-B175-3E8A748DC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62" y="3807970"/>
            <a:ext cx="4458213" cy="27976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D474B3-D0E4-462B-9949-BCDAAE45DE7D}"/>
              </a:ext>
            </a:extLst>
          </p:cNvPr>
          <p:cNvSpPr txBox="1"/>
          <p:nvPr/>
        </p:nvSpPr>
        <p:spPr>
          <a:xfrm>
            <a:off x="81173" y="132610"/>
            <a:ext cx="7750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EFFICIENCY  at 100kHz  VDS=140V-170V   Io=1A - 4A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928202-FA59-4958-9513-6AA111D47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781" y="891454"/>
            <a:ext cx="4318495" cy="28704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408067-5669-445B-9840-3B9581743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781" y="3804958"/>
            <a:ext cx="4346217" cy="27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95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E0CE0-4C6B-4B63-B7DC-A989A9262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645A2-6914-472B-937A-33A118D1CC97}"/>
              </a:ext>
            </a:extLst>
          </p:cNvPr>
          <p:cNvSpPr txBox="1"/>
          <p:nvPr/>
        </p:nvSpPr>
        <p:spPr>
          <a:xfrm>
            <a:off x="81173" y="132610"/>
            <a:ext cx="7750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EFFICIENCY  at 500kHz  VDS=140V-170V   Io=1A - 3A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9A5AE0-8D7B-4F6E-9C1C-220BD9679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20" y="3787237"/>
            <a:ext cx="4420493" cy="2777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6AF90C-A21F-4CC6-A05D-B94E386AC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523" y="871759"/>
            <a:ext cx="4042724" cy="28240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321E8-2A9E-4874-B6C9-08F45620C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523" y="3808012"/>
            <a:ext cx="4042724" cy="27567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F3AF59-2F52-44A1-88F6-A6D299A1D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20" y="871759"/>
            <a:ext cx="4513661" cy="28240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FD9EA4-F51E-460F-97FB-FE60E460E1CC}"/>
              </a:ext>
            </a:extLst>
          </p:cNvPr>
          <p:cNvSpPr txBox="1"/>
          <p:nvPr/>
        </p:nvSpPr>
        <p:spPr>
          <a:xfrm>
            <a:off x="10163175" y="3172563"/>
            <a:ext cx="144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 =  ~60C</a:t>
            </a:r>
          </a:p>
        </p:txBody>
      </p:sp>
    </p:spTree>
    <p:extLst>
      <p:ext uri="{BB962C8B-B14F-4D97-AF65-F5344CB8AC3E}">
        <p14:creationId xmlns:p14="http://schemas.microsoft.com/office/powerpoint/2010/main" val="1651250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E0CE0-4C6B-4B63-B7DC-A989A9262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645A2-6914-472B-937A-33A118D1CC97}"/>
              </a:ext>
            </a:extLst>
          </p:cNvPr>
          <p:cNvSpPr txBox="1"/>
          <p:nvPr/>
        </p:nvSpPr>
        <p:spPr>
          <a:xfrm>
            <a:off x="81173" y="132610"/>
            <a:ext cx="7750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EFFICIENCY  at 500kHz  VDS=140V-170V   Io=1A - 3A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A7EFC9-196C-402C-BFB2-561EE7408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70" y="868335"/>
            <a:ext cx="4420493" cy="2863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52BD9A-FA0E-4C63-B72E-A3EEA1950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413" y="868334"/>
            <a:ext cx="4420493" cy="2900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F6682E-94DF-4B26-A302-0A7D40116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129" y="3827061"/>
            <a:ext cx="4420493" cy="28405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6F4184-76F3-44C8-8C1D-76438248B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70" y="3827062"/>
            <a:ext cx="4420493" cy="26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77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E0CE0-4C6B-4B63-B7DC-A989A9262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5E8263-9B62-4EB3-9C76-AF176FFBC6EF}"/>
              </a:ext>
            </a:extLst>
          </p:cNvPr>
          <p:cNvSpPr>
            <a:spLocks noGrp="1"/>
          </p:cNvSpPr>
          <p:nvPr/>
        </p:nvSpPr>
        <p:spPr>
          <a:xfrm>
            <a:off x="264351" y="280184"/>
            <a:ext cx="11029616" cy="474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FBG20N18 DC LIFE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DFE18-589A-4166-ABF3-5894D199808E}"/>
              </a:ext>
            </a:extLst>
          </p:cNvPr>
          <p:cNvSpPr>
            <a:spLocks noGrp="1"/>
          </p:cNvSpPr>
          <p:nvPr/>
        </p:nvSpPr>
        <p:spPr>
          <a:xfrm>
            <a:off x="581192" y="1490008"/>
            <a:ext cx="11029616" cy="3877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Tested variations of VDS and VGS voltages over several temperatures over a 2000Hrs timeframe</a:t>
            </a:r>
          </a:p>
          <a:p>
            <a:pPr lvl="1"/>
            <a:r>
              <a:rPr lang="en-US" sz="2400" dirty="0"/>
              <a:t>VDS Tested : 200V, 230V, 250V at Temperatures of 100C and 130C</a:t>
            </a:r>
          </a:p>
          <a:p>
            <a:pPr lvl="1"/>
            <a:r>
              <a:rPr lang="en-US" sz="2400" dirty="0"/>
              <a:t>VGS Tested : 6V, 6.75V, 7.25V at Temperatures of 100C and 150C</a:t>
            </a:r>
          </a:p>
          <a:p>
            <a:pPr lvl="1"/>
            <a:r>
              <a:rPr lang="en-US" sz="2400" dirty="0"/>
              <a:t>Parts tested with full parametric test on Focused tester at interim steps 24hrs, 48,hrs, 96hrs, 210hrs, 500hrs, 1000hrs, 1500hrs, 2000hrs</a:t>
            </a:r>
          </a:p>
          <a:p>
            <a:pPr lvl="1"/>
            <a:r>
              <a:rPr lang="en-US" sz="2400" dirty="0"/>
              <a:t> Parts with very high leakage were removed at each step</a:t>
            </a:r>
          </a:p>
          <a:p>
            <a:pPr lvl="1"/>
            <a:r>
              <a:rPr lang="en-US" sz="2400" dirty="0"/>
              <a:t>X axis (voltage represents Applied stress voltage not test voltage)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1491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E0CE0-4C6B-4B63-B7DC-A989A9262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5E8263-9B62-4EB3-9C76-AF176FFBC6EF}"/>
              </a:ext>
            </a:extLst>
          </p:cNvPr>
          <p:cNvSpPr>
            <a:spLocks noGrp="1"/>
          </p:cNvSpPr>
          <p:nvPr/>
        </p:nvSpPr>
        <p:spPr>
          <a:xfrm>
            <a:off x="264351" y="280184"/>
            <a:ext cx="11029616" cy="474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FBG20N18 HTGB LIFE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91F3FB4D-086E-451D-A788-0B1481791935}"/>
              </a:ext>
            </a:extLst>
          </p:cNvPr>
          <p:cNvSpPr>
            <a:spLocks noGrp="1"/>
          </p:cNvSpPr>
          <p:nvPr/>
        </p:nvSpPr>
        <p:spPr>
          <a:xfrm>
            <a:off x="10576723" y="4998553"/>
            <a:ext cx="1052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67A70-6547-4ACC-8051-50EB5F74BB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3" y="956131"/>
            <a:ext cx="4035902" cy="2469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D67FC-0ED2-42D5-9381-38311E982D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9572" y="962228"/>
            <a:ext cx="4029805" cy="2462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C7AAD4-A09F-4D49-90F2-A1D98185D0F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281" y="960725"/>
            <a:ext cx="4048095" cy="2487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29260F-4144-4EC7-AD96-2761B1C9F96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6525" y="3420401"/>
            <a:ext cx="4035902" cy="2481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BF23BE-7C1D-46F5-9FF3-FDAD69C58EB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6420" y="3420583"/>
            <a:ext cx="4035902" cy="24812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A875E8-7290-4957-8CA4-9B4A5115586A}"/>
              </a:ext>
            </a:extLst>
          </p:cNvPr>
          <p:cNvSpPr txBox="1"/>
          <p:nvPr/>
        </p:nvSpPr>
        <p:spPr>
          <a:xfrm>
            <a:off x="448191" y="3971032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IDSS tested at 200V</a:t>
            </a:r>
          </a:p>
        </p:txBody>
      </p:sp>
    </p:spTree>
    <p:extLst>
      <p:ext uri="{BB962C8B-B14F-4D97-AF65-F5344CB8AC3E}">
        <p14:creationId xmlns:p14="http://schemas.microsoft.com/office/powerpoint/2010/main" val="422432187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2A088A7-EE22-4269-86BB-33799DEEDBF3}" vid="{B5F7D72C-3F25-42BC-9D50-F53D71592A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EPC_SPACE _FY24_template</Template>
  <TotalTime>8158</TotalTime>
  <Words>334</Words>
  <Application>Microsoft Office PowerPoint</Application>
  <PresentationFormat>Widescreen</PresentationFormat>
  <Paragraphs>55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Helvetica</vt:lpstr>
      <vt:lpstr>1_Office Theme</vt:lpstr>
      <vt:lpstr>FBG20N18BSH Reliability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100V Switching reliability</dc:title>
  <dc:creator>Max Zafrani</dc:creator>
  <cp:lastModifiedBy>Shmoil Pourdavoud</cp:lastModifiedBy>
  <cp:revision>11</cp:revision>
  <dcterms:created xsi:type="dcterms:W3CDTF">2024-04-25T16:14:01Z</dcterms:created>
  <dcterms:modified xsi:type="dcterms:W3CDTF">2024-10-24T05:25:38Z</dcterms:modified>
</cp:coreProperties>
</file>